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9"/>
  </p:notesMasterIdLst>
  <p:sldIdLst>
    <p:sldId id="353" r:id="rId2"/>
    <p:sldId id="317" r:id="rId3"/>
    <p:sldId id="320" r:id="rId4"/>
    <p:sldId id="256" r:id="rId5"/>
    <p:sldId id="286" r:id="rId6"/>
    <p:sldId id="351" r:id="rId7"/>
    <p:sldId id="352" r:id="rId8"/>
    <p:sldId id="316" r:id="rId9"/>
    <p:sldId id="350" r:id="rId10"/>
    <p:sldId id="287" r:id="rId11"/>
    <p:sldId id="349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263" r:id="rId37"/>
    <p:sldId id="264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Wingdings 3" panose="05040102010807070707" pitchFamily="18" charset="2"/>
      <p:regular r:id="rId5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6416" autoAdjust="0"/>
  </p:normalViewPr>
  <p:slideViewPr>
    <p:cSldViewPr snapToGrid="0" showGuides="1">
      <p:cViewPr varScale="1">
        <p:scale>
          <a:sx n="101" d="100"/>
          <a:sy n="101" d="100"/>
        </p:scale>
        <p:origin x="14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25.05.2024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25.05.2024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25.05.2024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25.05.2024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25.05.2024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25.05.2024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FA7F10-BD9F-DBC0-3D7F-AAC497B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преподавателе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80CE8-88BD-0ECB-AAE3-C8BAC53E3C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6D125-05ED-EBCC-C807-BFDECC85D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Басов Денис Алексеевич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1F8F50-91D5-3A6F-AB1D-97BAA9A31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B1118F-ACFC-761E-3692-AD58CB3485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1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681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4" y="1450974"/>
            <a:ext cx="7418705" cy="1654176"/>
          </a:xfrm>
        </p:spPr>
        <p:txBody>
          <a:bodyPr>
            <a:normAutofit/>
          </a:bodyPr>
          <a:lstStyle/>
          <a:p>
            <a:pPr algn="l"/>
            <a:r>
              <a:rPr lang="ru-RU" sz="60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Введение в </a:t>
            </a:r>
            <a:r>
              <a:rPr lang="en-US" sz="60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" name="Заголовок 29">
            <a:extLst>
              <a:ext uri="{FF2B5EF4-FFF2-40B4-BE49-F238E27FC236}">
                <a16:creationId xmlns:a16="http://schemas.microsoft.com/office/drawing/2014/main" id="{FF883FBE-74AB-4027-A00C-4BCF54E30E99}"/>
              </a:ext>
            </a:extLst>
          </p:cNvPr>
          <p:cNvSpPr txBox="1">
            <a:spLocks/>
          </p:cNvSpPr>
          <p:nvPr/>
        </p:nvSpPr>
        <p:spPr>
          <a:xfrm>
            <a:off x="2525395" y="3270516"/>
            <a:ext cx="9360000" cy="63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0" dirty="0">
                <a:solidFill>
                  <a:srgbClr val="0070C0"/>
                </a:solidFill>
                <a:latin typeface="Century Gothic" panose="020B0502020202020204" pitchFamily="34" charset="0"/>
              </a:rPr>
              <a:t>Синтаксис и семантика HTML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47404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Что такое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 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F6C496-E890-4C37-8333-ACC1D384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3" y="1130673"/>
            <a:ext cx="10158413" cy="4979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F598B5-E28F-4507-9F79-855291C855A0}"/>
              </a:ext>
            </a:extLst>
          </p:cNvPr>
          <p:cNvSpPr txBox="1"/>
          <p:nvPr/>
        </p:nvSpPr>
        <p:spPr>
          <a:xfrm>
            <a:off x="1851025" y="2125133"/>
            <a:ext cx="3049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H</a:t>
            </a:r>
            <a:r>
              <a:rPr lang="en-US" sz="160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yper</a:t>
            </a:r>
            <a:r>
              <a:rPr lang="en-US" sz="1600" b="1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T</a:t>
            </a:r>
            <a:r>
              <a:rPr lang="en-US" sz="1600" dirty="0" err="1">
                <a:solidFill>
                  <a:srgbClr val="323232"/>
                </a:solidFill>
                <a:latin typeface="Century Gothic" panose="020B0502020202020204" pitchFamily="34" charset="0"/>
              </a:rPr>
              <a:t>ext</a:t>
            </a:r>
            <a:r>
              <a:rPr lang="en-US" sz="1600" dirty="0">
                <a:solidFill>
                  <a:srgbClr val="323232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>
                <a:solidFill>
                  <a:srgbClr val="323232"/>
                </a:solidFill>
                <a:latin typeface="Century Gothic" panose="020B0502020202020204" pitchFamily="34" charset="0"/>
              </a:rPr>
              <a:t>M</a:t>
            </a:r>
            <a:r>
              <a:rPr lang="en-US" sz="1600" dirty="0">
                <a:solidFill>
                  <a:srgbClr val="323232"/>
                </a:solidFill>
                <a:latin typeface="Century Gothic" panose="020B0502020202020204" pitchFamily="34" charset="0"/>
              </a:rPr>
              <a:t>arkup </a:t>
            </a:r>
            <a:r>
              <a:rPr lang="en-US" sz="1600" b="1" dirty="0">
                <a:solidFill>
                  <a:srgbClr val="323232"/>
                </a:solidFill>
                <a:latin typeface="Century Gothic" panose="020B0502020202020204" pitchFamily="34" charset="0"/>
              </a:rPr>
              <a:t>L</a:t>
            </a:r>
            <a:r>
              <a:rPr lang="en-US" sz="1600" dirty="0">
                <a:solidFill>
                  <a:srgbClr val="323232"/>
                </a:solidFill>
                <a:latin typeface="Century Gothic" panose="020B0502020202020204" pitchFamily="34" charset="0"/>
              </a:rPr>
              <a:t>anguage</a:t>
            </a:r>
            <a:endParaRPr lang="ru-RU" sz="1600" dirty="0">
              <a:solidFill>
                <a:srgbClr val="32323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5B5F5-B1ED-4107-A7D5-C67AA77BF408}"/>
              </a:ext>
            </a:extLst>
          </p:cNvPr>
          <p:cNvSpPr txBox="1"/>
          <p:nvPr/>
        </p:nvSpPr>
        <p:spPr>
          <a:xfrm>
            <a:off x="1851025" y="2463687"/>
            <a:ext cx="6378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HTML – </a:t>
            </a:r>
            <a:r>
              <a:rPr lang="ru-RU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это язык гипертекстовой разметки, разработчики </a:t>
            </a:r>
          </a:p>
          <a:p>
            <a:r>
              <a:rPr lang="ru-RU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используют его для структурирования и описания контента на странице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146D5-0700-4C3F-93E2-3049AC5F4A5C}"/>
              </a:ext>
            </a:extLst>
          </p:cNvPr>
          <p:cNvSpPr txBox="1"/>
          <p:nvPr/>
        </p:nvSpPr>
        <p:spPr>
          <a:xfrm>
            <a:off x="1851025" y="3279295"/>
            <a:ext cx="5864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HTML </a:t>
            </a:r>
            <a:r>
              <a:rPr lang="ru-RU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состоит из элементов, которые описывают различные типы контента: параграфы, ссылки, заголовки, видео и прочее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30186F-4782-4DCA-BBFA-DEF236F3FC7F}"/>
              </a:ext>
            </a:extLst>
          </p:cNvPr>
          <p:cNvSpPr txBox="1"/>
          <p:nvPr/>
        </p:nvSpPr>
        <p:spPr>
          <a:xfrm>
            <a:off x="1851025" y="3920610"/>
            <a:ext cx="559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Веб-браузеры понимают </a:t>
            </a:r>
            <a:r>
              <a:rPr lang="en-US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HTML</a:t>
            </a:r>
            <a:r>
              <a:rPr lang="ru-RU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 и отображают </a:t>
            </a:r>
            <a:r>
              <a:rPr lang="en-US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HTML </a:t>
            </a:r>
            <a:r>
              <a:rPr lang="ru-RU" sz="1400" dirty="0">
                <a:solidFill>
                  <a:srgbClr val="323232"/>
                </a:solidFill>
                <a:latin typeface="Century Gothic" panose="020B0502020202020204" pitchFamily="34" charset="0"/>
              </a:rPr>
              <a:t>код как  веб-сайт</a:t>
            </a:r>
          </a:p>
        </p:txBody>
      </p:sp>
    </p:spTree>
    <p:extLst>
      <p:ext uri="{BB962C8B-B14F-4D97-AF65-F5344CB8AC3E}">
        <p14:creationId xmlns:p14="http://schemas.microsoft.com/office/powerpoint/2010/main" val="246384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Анатомия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 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элементов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633BFE-2924-4191-A470-2B82684E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5" y="1362130"/>
            <a:ext cx="9534525" cy="4133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416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Базовая структура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 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документа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AB066B6-3DC7-4283-A5E5-3B2A04F39FE2}"/>
              </a:ext>
            </a:extLst>
          </p:cNvPr>
          <p:cNvGrpSpPr/>
          <p:nvPr/>
        </p:nvGrpSpPr>
        <p:grpSpPr>
          <a:xfrm>
            <a:off x="433594" y="1195064"/>
            <a:ext cx="9905052" cy="4206240"/>
            <a:chOff x="751840" y="1036320"/>
            <a:chExt cx="9905052" cy="4206240"/>
          </a:xfrm>
        </p:grpSpPr>
        <p:sp>
          <p:nvSpPr>
            <p:cNvPr id="6" name="Скругленный прямоугольник 9">
              <a:extLst>
                <a:ext uri="{FF2B5EF4-FFF2-40B4-BE49-F238E27FC236}">
                  <a16:creationId xmlns:a16="http://schemas.microsoft.com/office/drawing/2014/main" id="{592EF99B-4BDB-4455-8F60-589958134845}"/>
                </a:ext>
              </a:extLst>
            </p:cNvPr>
            <p:cNvSpPr/>
            <p:nvPr/>
          </p:nvSpPr>
          <p:spPr>
            <a:xfrm>
              <a:off x="751840" y="1036320"/>
              <a:ext cx="9905052" cy="4206240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Блок-схема: узел 6">
              <a:extLst>
                <a:ext uri="{FF2B5EF4-FFF2-40B4-BE49-F238E27FC236}">
                  <a16:creationId xmlns:a16="http://schemas.microsoft.com/office/drawing/2014/main" id="{C11560E4-99CC-4F91-875C-4A10E8DD6D5C}"/>
                </a:ext>
              </a:extLst>
            </p:cNvPr>
            <p:cNvSpPr/>
            <p:nvPr/>
          </p:nvSpPr>
          <p:spPr>
            <a:xfrm>
              <a:off x="876617" y="1188578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46C9C555-4563-40FE-84BE-350832B6EB18}"/>
                </a:ext>
              </a:extLst>
            </p:cNvPr>
            <p:cNvSpPr/>
            <p:nvPr/>
          </p:nvSpPr>
          <p:spPr>
            <a:xfrm>
              <a:off x="1118796" y="1188578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Блок-схема: узел 8">
              <a:extLst>
                <a:ext uri="{FF2B5EF4-FFF2-40B4-BE49-F238E27FC236}">
                  <a16:creationId xmlns:a16="http://schemas.microsoft.com/office/drawing/2014/main" id="{FBDC0760-1D83-4947-9BAE-6A42C05C6570}"/>
                </a:ext>
              </a:extLst>
            </p:cNvPr>
            <p:cNvSpPr/>
            <p:nvPr/>
          </p:nvSpPr>
          <p:spPr>
            <a:xfrm>
              <a:off x="1359314" y="1183584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709515-8DF2-4D27-B4A2-128BE950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50" y="1749726"/>
            <a:ext cx="4983954" cy="3383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EAAF52-774C-4EB8-9529-8D1D6CBC6B71}"/>
              </a:ext>
            </a:extLst>
          </p:cNvPr>
          <p:cNvSpPr txBox="1"/>
          <p:nvPr/>
        </p:nvSpPr>
        <p:spPr>
          <a:xfrm>
            <a:off x="5796475" y="1749726"/>
            <a:ext cx="357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- Указываем браузеру тип документа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0DC33-EBAC-4098-A537-29F49EA9404A}"/>
              </a:ext>
            </a:extLst>
          </p:cNvPr>
          <p:cNvSpPr txBox="1"/>
          <p:nvPr/>
        </p:nvSpPr>
        <p:spPr>
          <a:xfrm>
            <a:off x="5796475" y="2105848"/>
            <a:ext cx="3178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- Открывающий тег документа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5F810-F56A-4234-9C4F-B9AA05DA4A9E}"/>
              </a:ext>
            </a:extLst>
          </p:cNvPr>
          <p:cNvSpPr txBox="1"/>
          <p:nvPr/>
        </p:nvSpPr>
        <p:spPr>
          <a:xfrm>
            <a:off x="5796475" y="4751543"/>
            <a:ext cx="333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- Закрывающий тег документа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86B46-C86A-4071-B235-A8394C0D03CF}"/>
              </a:ext>
            </a:extLst>
          </p:cNvPr>
          <p:cNvSpPr txBox="1"/>
          <p:nvPr/>
        </p:nvSpPr>
        <p:spPr>
          <a:xfrm>
            <a:off x="5796475" y="2457936"/>
            <a:ext cx="405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- Открывающий тег головы документа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BE15A-3962-4426-BCD0-803A0A4411E3}"/>
              </a:ext>
            </a:extLst>
          </p:cNvPr>
          <p:cNvSpPr txBox="1"/>
          <p:nvPr/>
        </p:nvSpPr>
        <p:spPr>
          <a:xfrm>
            <a:off x="5784504" y="3230340"/>
            <a:ext cx="4214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- Закрывающий тег головы документа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19636-F9C2-45E4-B67D-C6F35C68413C}"/>
              </a:ext>
            </a:extLst>
          </p:cNvPr>
          <p:cNvSpPr txBox="1"/>
          <p:nvPr/>
        </p:nvSpPr>
        <p:spPr>
          <a:xfrm>
            <a:off x="5796475" y="4354832"/>
            <a:ext cx="357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- Закрывающий тег тела документа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E01F66-BEFD-428E-B13B-4F05FD48E646}"/>
              </a:ext>
            </a:extLst>
          </p:cNvPr>
          <p:cNvSpPr txBox="1"/>
          <p:nvPr/>
        </p:nvSpPr>
        <p:spPr>
          <a:xfrm>
            <a:off x="5784504" y="3599598"/>
            <a:ext cx="399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- Открывающий тег тела документа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9D83B-E3D8-4767-ACD5-882D15FA8F1D}"/>
              </a:ext>
            </a:extLst>
          </p:cNvPr>
          <p:cNvSpPr txBox="1"/>
          <p:nvPr/>
        </p:nvSpPr>
        <p:spPr>
          <a:xfrm>
            <a:off x="5796475" y="2856121"/>
            <a:ext cx="405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- Заголовок страницы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A928C6-0C88-41FC-88A4-075B98D55988}"/>
              </a:ext>
            </a:extLst>
          </p:cNvPr>
          <p:cNvSpPr txBox="1"/>
          <p:nvPr/>
        </p:nvSpPr>
        <p:spPr>
          <a:xfrm>
            <a:off x="5796475" y="3985574"/>
            <a:ext cx="405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55459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Заголовки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4E76054-EB0B-4084-9C65-6B1F5471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00" y="1520351"/>
            <a:ext cx="4276725" cy="4333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46143F-1E41-4FD4-B120-84D12950F3B3}"/>
              </a:ext>
            </a:extLst>
          </p:cNvPr>
          <p:cNvSpPr txBox="1"/>
          <p:nvPr/>
        </p:nvSpPr>
        <p:spPr>
          <a:xfrm>
            <a:off x="5679505" y="3936958"/>
            <a:ext cx="46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B050"/>
                </a:solidFill>
                <a:latin typeface="Century Gothic" panose="020B0502020202020204" pitchFamily="34" charset="0"/>
              </a:rPr>
              <a:t>Заголовки 1 – 6 уровней</a:t>
            </a:r>
          </a:p>
        </p:txBody>
      </p:sp>
    </p:spTree>
    <p:extLst>
      <p:ext uri="{BB962C8B-B14F-4D97-AF65-F5344CB8AC3E}">
        <p14:creationId xmlns:p14="http://schemas.microsoft.com/office/powerpoint/2010/main" val="94536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Параграфы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4F507E-2A4E-42F0-B060-CD100C3AA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53" y="1373087"/>
            <a:ext cx="83629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5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Никогда не забывайте закрывающий тег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E171A5-0C21-409E-B871-D8B667D3E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82" y="1781807"/>
            <a:ext cx="8467725" cy="3724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80331E-FAAD-4D4C-A8E1-83229970A2E3}"/>
              </a:ext>
            </a:extLst>
          </p:cNvPr>
          <p:cNvSpPr txBox="1"/>
          <p:nvPr/>
        </p:nvSpPr>
        <p:spPr>
          <a:xfrm>
            <a:off x="2884688" y="4531742"/>
            <a:ext cx="6742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- Никогда не забывайте закрывающий тег</a:t>
            </a:r>
          </a:p>
        </p:txBody>
      </p:sp>
    </p:spTree>
    <p:extLst>
      <p:ext uri="{BB962C8B-B14F-4D97-AF65-F5344CB8AC3E}">
        <p14:creationId xmlns:p14="http://schemas.microsoft.com/office/powerpoint/2010/main" val="1256970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 теги могут иметь атрибуты 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745FB5-88D4-458E-B953-9CA5BD671E5F}"/>
              </a:ext>
            </a:extLst>
          </p:cNvPr>
          <p:cNvSpPr txBox="1"/>
          <p:nvPr/>
        </p:nvSpPr>
        <p:spPr>
          <a:xfrm>
            <a:off x="255716" y="999858"/>
            <a:ext cx="10260808" cy="1754326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Теги могут иметь атрибуты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Атрибуты дают возможность указать дополнительную информацию об элементе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Атрибуты всегда указываются в открывающем теге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Атрибуты обычно состоят из пары ключ-значение: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name:”value”</a:t>
            </a:r>
            <a:endParaRPr lang="ru-RU" b="1" dirty="0">
              <a:solidFill>
                <a:srgbClr val="323232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BAF5952-A0F0-456A-A572-FBCBAF1FA576}"/>
              </a:ext>
            </a:extLst>
          </p:cNvPr>
          <p:cNvGrpSpPr/>
          <p:nvPr/>
        </p:nvGrpSpPr>
        <p:grpSpPr>
          <a:xfrm>
            <a:off x="255717" y="2963609"/>
            <a:ext cx="10260807" cy="3474021"/>
            <a:chOff x="822059" y="2939484"/>
            <a:chExt cx="10260807" cy="3474021"/>
          </a:xfrm>
        </p:grpSpPr>
        <p:sp>
          <p:nvSpPr>
            <p:cNvPr id="15" name="Скругленный прямоугольник 5">
              <a:extLst>
                <a:ext uri="{FF2B5EF4-FFF2-40B4-BE49-F238E27FC236}">
                  <a16:creationId xmlns:a16="http://schemas.microsoft.com/office/drawing/2014/main" id="{D6DA04A0-38CD-43D9-8E75-D21B7FE6F488}"/>
                </a:ext>
              </a:extLst>
            </p:cNvPr>
            <p:cNvSpPr/>
            <p:nvPr/>
          </p:nvSpPr>
          <p:spPr>
            <a:xfrm>
              <a:off x="822059" y="2939484"/>
              <a:ext cx="10260807" cy="3474021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Блок-схема: узел 15">
              <a:extLst>
                <a:ext uri="{FF2B5EF4-FFF2-40B4-BE49-F238E27FC236}">
                  <a16:creationId xmlns:a16="http://schemas.microsoft.com/office/drawing/2014/main" id="{05C384F8-127D-4DC2-ACC9-05938AAD1172}"/>
                </a:ext>
              </a:extLst>
            </p:cNvPr>
            <p:cNvSpPr/>
            <p:nvPr/>
          </p:nvSpPr>
          <p:spPr>
            <a:xfrm>
              <a:off x="946837" y="3091743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Блок-схема: узел 16">
              <a:extLst>
                <a:ext uri="{FF2B5EF4-FFF2-40B4-BE49-F238E27FC236}">
                  <a16:creationId xmlns:a16="http://schemas.microsoft.com/office/drawing/2014/main" id="{A9275E3E-17A5-44EE-B809-04E0482959F8}"/>
                </a:ext>
              </a:extLst>
            </p:cNvPr>
            <p:cNvSpPr/>
            <p:nvPr/>
          </p:nvSpPr>
          <p:spPr>
            <a:xfrm>
              <a:off x="1189016" y="3091743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Блок-схема: узел 17">
              <a:extLst>
                <a:ext uri="{FF2B5EF4-FFF2-40B4-BE49-F238E27FC236}">
                  <a16:creationId xmlns:a16="http://schemas.microsoft.com/office/drawing/2014/main" id="{7C6C68CF-72E4-48B5-88C0-2537120D8BBD}"/>
                </a:ext>
              </a:extLst>
            </p:cNvPr>
            <p:cNvSpPr/>
            <p:nvPr/>
          </p:nvSpPr>
          <p:spPr>
            <a:xfrm>
              <a:off x="1429534" y="3086749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D14BD6A-43C3-44A3-912A-B1EA856C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4" y="3388918"/>
            <a:ext cx="5495925" cy="2819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55AE06-06AD-468B-8A5E-F119D40FCD17}"/>
              </a:ext>
            </a:extLst>
          </p:cNvPr>
          <p:cNvSpPr txBox="1"/>
          <p:nvPr/>
        </p:nvSpPr>
        <p:spPr>
          <a:xfrm>
            <a:off x="2818171" y="3639594"/>
            <a:ext cx="486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- Атрибут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lang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 со значением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ru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DCF6B-049A-4E08-B2ED-84F821D6B9F3}"/>
              </a:ext>
            </a:extLst>
          </p:cNvPr>
          <p:cNvSpPr txBox="1"/>
          <p:nvPr/>
        </p:nvSpPr>
        <p:spPr>
          <a:xfrm>
            <a:off x="6199168" y="5203599"/>
            <a:ext cx="394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- Атрибут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id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 со значением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hello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5092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Одиночные теги кодировка и изображение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42F09E-99BD-4393-A864-96AF7D5B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03" y="1693534"/>
            <a:ext cx="9572625" cy="4048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835309-1981-4588-9F53-BF8D6583BB7A}"/>
              </a:ext>
            </a:extLst>
          </p:cNvPr>
          <p:cNvSpPr txBox="1"/>
          <p:nvPr/>
        </p:nvSpPr>
        <p:spPr>
          <a:xfrm>
            <a:off x="1896306" y="4150031"/>
            <a:ext cx="645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Тегом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entury Gothic" panose="020B0502020202020204" pitchFamily="34" charset="0"/>
              </a:rPr>
              <a:t>img 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размещаем картинку на странице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C76B9-34DC-42BC-8792-410286B75EA0}"/>
              </a:ext>
            </a:extLst>
          </p:cNvPr>
          <p:cNvSpPr txBox="1"/>
          <p:nvPr/>
        </p:nvSpPr>
        <p:spPr>
          <a:xfrm>
            <a:off x="1915356" y="4771267"/>
            <a:ext cx="884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В атрибутах указываем адрес картинки, размеры и альтернативный текст</a:t>
            </a: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4579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Стили элемента в атрибутах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24B0A3-4248-445E-9F9F-78ABEE8C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82" y="1918694"/>
            <a:ext cx="7191375" cy="3705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55863A-14D9-4DF6-BB09-6730ACFD7BD7}"/>
              </a:ext>
            </a:extLst>
          </p:cNvPr>
          <p:cNvSpPr txBox="1"/>
          <p:nvPr/>
        </p:nvSpPr>
        <p:spPr>
          <a:xfrm>
            <a:off x="2089270" y="4090364"/>
            <a:ext cx="7689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В атрибуте </a:t>
            </a:r>
            <a:r>
              <a:rPr lang="en-US" sz="1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style</a:t>
            </a:r>
            <a:r>
              <a:rPr lang="en-US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задаем элементу оранжевый цвет текста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7D180-637F-4495-8319-B45052D8FEF5}"/>
              </a:ext>
            </a:extLst>
          </p:cNvPr>
          <p:cNvSpPr txBox="1"/>
          <p:nvPr/>
        </p:nvSpPr>
        <p:spPr>
          <a:xfrm>
            <a:off x="2089270" y="4695751"/>
            <a:ext cx="7689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Значение атрибута тоже может иметь вид ключ-значение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1407732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41377"/>
              </p:ext>
            </p:extLst>
          </p:nvPr>
        </p:nvGraphicFramePr>
        <p:xfrm>
          <a:off x="458470" y="1526766"/>
          <a:ext cx="10206859" cy="454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181743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Введение в HTML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95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Структура страницы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26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 гиперссылок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60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Основы CSS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5159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Размещение изображений, списков и таблиц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Iframe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201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Формы для сбора данных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366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Макетирование страницы с CSS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9468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Таблицы стилей для печати и мобильной версии сайта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8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Подготовка, размещение и поддержка сайта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7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Дополнительная информация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63207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571501" y="946554"/>
            <a:ext cx="8088344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i="0" dirty="0">
                <a:effectLst/>
                <a:latin typeface="+mj-lt"/>
              </a:rPr>
              <a:t>HTML и CSS. Уровень 1. Создание сайтов на HTML 5 и СSS 3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06120" y="6195355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Стили элемента в атрибутах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B3C157-4F76-463C-A351-DF815BC2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03" y="1687698"/>
            <a:ext cx="9435966" cy="3811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DAA33D-0FA4-4419-9C92-682431E083FF}"/>
              </a:ext>
            </a:extLst>
          </p:cNvPr>
          <p:cNvSpPr txBox="1"/>
          <p:nvPr/>
        </p:nvSpPr>
        <p:spPr>
          <a:xfrm>
            <a:off x="2851268" y="4880097"/>
            <a:ext cx="768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В атрибуте</a:t>
            </a:r>
            <a:r>
              <a:rPr lang="en-US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 style </a:t>
            </a:r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можно указывать несколько пар ключ-значение</a:t>
            </a:r>
          </a:p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разделяя их точкой с запятой </a:t>
            </a:r>
          </a:p>
        </p:txBody>
      </p:sp>
    </p:spTree>
    <p:extLst>
      <p:ext uri="{BB962C8B-B14F-4D97-AF65-F5344CB8AC3E}">
        <p14:creationId xmlns:p14="http://schemas.microsoft.com/office/powerpoint/2010/main" val="426733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Комментирование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140A8B2-6E91-406A-AFDB-02A4806AF7DA}"/>
              </a:ext>
            </a:extLst>
          </p:cNvPr>
          <p:cNvGrpSpPr/>
          <p:nvPr/>
        </p:nvGrpSpPr>
        <p:grpSpPr>
          <a:xfrm>
            <a:off x="652725" y="1081823"/>
            <a:ext cx="10260807" cy="3871177"/>
            <a:chOff x="652725" y="1081823"/>
            <a:chExt cx="10260807" cy="3871177"/>
          </a:xfrm>
        </p:grpSpPr>
        <p:sp>
          <p:nvSpPr>
            <p:cNvPr id="12" name="Скругленный прямоугольник 5">
              <a:extLst>
                <a:ext uri="{FF2B5EF4-FFF2-40B4-BE49-F238E27FC236}">
                  <a16:creationId xmlns:a16="http://schemas.microsoft.com/office/drawing/2014/main" id="{A121194A-EF3D-4F6D-A62F-E1956E9B6901}"/>
                </a:ext>
              </a:extLst>
            </p:cNvPr>
            <p:cNvSpPr/>
            <p:nvPr/>
          </p:nvSpPr>
          <p:spPr>
            <a:xfrm>
              <a:off x="652725" y="1081823"/>
              <a:ext cx="10260807" cy="3871177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Блок-схема: узел 14">
              <a:extLst>
                <a:ext uri="{FF2B5EF4-FFF2-40B4-BE49-F238E27FC236}">
                  <a16:creationId xmlns:a16="http://schemas.microsoft.com/office/drawing/2014/main" id="{195B7921-3F1E-480C-8807-054D2954E6B5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Блок-схема: узел 15">
              <a:extLst>
                <a:ext uri="{FF2B5EF4-FFF2-40B4-BE49-F238E27FC236}">
                  <a16:creationId xmlns:a16="http://schemas.microsoft.com/office/drawing/2014/main" id="{30319B99-E894-4E32-AC6B-2AC81F555AF6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Блок-схема: узел 16">
              <a:extLst>
                <a:ext uri="{FF2B5EF4-FFF2-40B4-BE49-F238E27FC236}">
                  <a16:creationId xmlns:a16="http://schemas.microsoft.com/office/drawing/2014/main" id="{C4F87CBD-E5AA-4821-937A-E761576F4437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F3EF396-C3D8-425F-81A6-FAA1E478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10" y="1373087"/>
            <a:ext cx="7976118" cy="33050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6B1D1C-08E7-4546-A388-D97E60CBCE9B}"/>
              </a:ext>
            </a:extLst>
          </p:cNvPr>
          <p:cNvSpPr txBox="1"/>
          <p:nvPr/>
        </p:nvSpPr>
        <p:spPr>
          <a:xfrm>
            <a:off x="2148534" y="5313921"/>
            <a:ext cx="8172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23232"/>
                </a:solidFill>
                <a:latin typeface="Century Gothic" panose="020B0502020202020204" pitchFamily="34" charset="0"/>
              </a:rPr>
              <a:t>Комментарии в </a:t>
            </a:r>
            <a:r>
              <a:rPr lang="en-US" sz="2400" dirty="0">
                <a:solidFill>
                  <a:srgbClr val="323232"/>
                </a:solidFill>
                <a:latin typeface="Century Gothic" panose="020B0502020202020204" pitchFamily="34" charset="0"/>
              </a:rPr>
              <a:t>HTML </a:t>
            </a:r>
            <a:r>
              <a:rPr lang="ru-RU" sz="2400" dirty="0">
                <a:solidFill>
                  <a:srgbClr val="323232"/>
                </a:solidFill>
                <a:latin typeface="Century Gothic" panose="020B0502020202020204" pitchFamily="34" charset="0"/>
              </a:rPr>
              <a:t>открываются символами </a:t>
            </a:r>
            <a:r>
              <a:rPr lang="ru-RU" sz="2400" b="1" i="1" dirty="0">
                <a:solidFill>
                  <a:srgbClr val="FF0000"/>
                </a:solidFill>
                <a:latin typeface="Century Gothic" panose="020B0502020202020204" pitchFamily="34" charset="0"/>
              </a:rPr>
              <a:t>&lt;!--</a:t>
            </a:r>
            <a:r>
              <a:rPr lang="ru-RU" sz="2400" dirty="0">
                <a:solidFill>
                  <a:srgbClr val="323232"/>
                </a:solidFill>
                <a:latin typeface="Century Gothic" panose="020B0502020202020204" pitchFamily="34" charset="0"/>
              </a:rPr>
              <a:t> , а закрываются символами </a:t>
            </a:r>
            <a:r>
              <a:rPr lang="ru-RU" sz="2400" b="1" i="1" dirty="0">
                <a:solidFill>
                  <a:srgbClr val="FF0000"/>
                </a:solidFill>
                <a:latin typeface="Century Gothic" panose="020B0502020202020204" pitchFamily="34" charset="0"/>
              </a:rPr>
              <a:t>--&gt;</a:t>
            </a:r>
            <a:endParaRPr lang="ru-RU" sz="2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83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Ссылки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199669-DA96-4A65-AAAA-712233DC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82" y="1625957"/>
            <a:ext cx="5298291" cy="4035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09217C-0079-49DF-8E96-BF0F65467A75}"/>
              </a:ext>
            </a:extLst>
          </p:cNvPr>
          <p:cNvSpPr txBox="1"/>
          <p:nvPr/>
        </p:nvSpPr>
        <p:spPr>
          <a:xfrm>
            <a:off x="2902068" y="4691954"/>
            <a:ext cx="407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url – </a:t>
            </a:r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адрес ссылки, то, куда она ведет</a:t>
            </a:r>
          </a:p>
        </p:txBody>
      </p:sp>
    </p:spTree>
    <p:extLst>
      <p:ext uri="{BB962C8B-B14F-4D97-AF65-F5344CB8AC3E}">
        <p14:creationId xmlns:p14="http://schemas.microsoft.com/office/powerpoint/2010/main" val="2929767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Ссылки, примеры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5ECAC7F-B99E-4AE2-99BC-99AEC11B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2" y="1701465"/>
            <a:ext cx="9259888" cy="42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99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Изображения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C929C3-2E72-43BC-B350-EF79797A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5" y="1540976"/>
            <a:ext cx="9575800" cy="44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3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Изображения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FE54764-A1FE-43C3-B388-F11DB768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03" y="1580526"/>
            <a:ext cx="7522633" cy="43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26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Ненумерованный список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26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5117F6-850D-4055-AAE8-06A90216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00" y="1449390"/>
            <a:ext cx="6904037" cy="45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27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Нумерованный список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27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B1D907-0A93-48C4-9A79-ACDE594E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00" y="1391071"/>
            <a:ext cx="6776508" cy="44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0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DIV – 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блоки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28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FB43C3-2B16-435A-81E9-BDF09991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00" y="1505600"/>
            <a:ext cx="8104082" cy="45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5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Классы и идентификаторы в 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E0F2B-7943-43AA-A567-5AACD21203C7}"/>
              </a:ext>
            </a:extLst>
          </p:cNvPr>
          <p:cNvSpPr txBox="1"/>
          <p:nvPr/>
        </p:nvSpPr>
        <p:spPr>
          <a:xfrm>
            <a:off x="536309" y="980541"/>
            <a:ext cx="9920337" cy="1354217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class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 –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атрибут, который задается нескольким элементам для стилевого оформления с помощью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CSS.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id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 –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атрибут, который задается единственному элементу на странице для индивидуального стилевого оформления.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3542F6B8-47D3-4788-9AC3-DB59AAC582FC}"/>
              </a:ext>
            </a:extLst>
          </p:cNvPr>
          <p:cNvGrpSpPr/>
          <p:nvPr/>
        </p:nvGrpSpPr>
        <p:grpSpPr>
          <a:xfrm>
            <a:off x="536309" y="2631019"/>
            <a:ext cx="10260807" cy="3784448"/>
            <a:chOff x="627325" y="1075419"/>
            <a:chExt cx="10260807" cy="3784448"/>
          </a:xfrm>
        </p:grpSpPr>
        <p:sp>
          <p:nvSpPr>
            <p:cNvPr id="14" name="Скругленный прямоугольник 5">
              <a:extLst>
                <a:ext uri="{FF2B5EF4-FFF2-40B4-BE49-F238E27FC236}">
                  <a16:creationId xmlns:a16="http://schemas.microsoft.com/office/drawing/2014/main" id="{BF73B062-CDB2-4EE6-A911-B3CECAB2C7BD}"/>
                </a:ext>
              </a:extLst>
            </p:cNvPr>
            <p:cNvSpPr/>
            <p:nvPr/>
          </p:nvSpPr>
          <p:spPr>
            <a:xfrm>
              <a:off x="627325" y="1075419"/>
              <a:ext cx="10260807" cy="3784448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Блок-схема: узел 14">
              <a:extLst>
                <a:ext uri="{FF2B5EF4-FFF2-40B4-BE49-F238E27FC236}">
                  <a16:creationId xmlns:a16="http://schemas.microsoft.com/office/drawing/2014/main" id="{B4C609AF-3D3F-4FC9-883E-B24C90BE7AD6}"/>
                </a:ext>
              </a:extLst>
            </p:cNvPr>
            <p:cNvSpPr/>
            <p:nvPr/>
          </p:nvSpPr>
          <p:spPr>
            <a:xfrm>
              <a:off x="752103" y="1227677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Блок-схема: узел 15">
              <a:extLst>
                <a:ext uri="{FF2B5EF4-FFF2-40B4-BE49-F238E27FC236}">
                  <a16:creationId xmlns:a16="http://schemas.microsoft.com/office/drawing/2014/main" id="{929E3A78-EB38-4C72-8E54-684678E129ED}"/>
                </a:ext>
              </a:extLst>
            </p:cNvPr>
            <p:cNvSpPr/>
            <p:nvPr/>
          </p:nvSpPr>
          <p:spPr>
            <a:xfrm>
              <a:off x="994282" y="1227677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Блок-схема: узел 16">
              <a:extLst>
                <a:ext uri="{FF2B5EF4-FFF2-40B4-BE49-F238E27FC236}">
                  <a16:creationId xmlns:a16="http://schemas.microsoft.com/office/drawing/2014/main" id="{A5FFD58A-B9FB-49FD-BD9F-C0E17EF3766B}"/>
                </a:ext>
              </a:extLst>
            </p:cNvPr>
            <p:cNvSpPr/>
            <p:nvPr/>
          </p:nvSpPr>
          <p:spPr>
            <a:xfrm>
              <a:off x="1234800" y="1222683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38807E8-0FC6-4DBC-BBD8-C2865EEEB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84" y="2997364"/>
            <a:ext cx="6508221" cy="33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6532" y="1230056"/>
            <a:ext cx="10261075" cy="52075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/>
              <a:t>Создавать веб-страницы: Вы научитесь создавать структуру веб-страницы с помощью HTML 5, правильно использовать различные HTML-теги и элементы, такие как заголовки, параграфы, списки, таблицы и формы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Оформлению и стилизации: Вы изучите основы CSS 3 и научитесь применять стили к веб-страницам. Вы сможете изменять цвета, шрифты, размеры и расположение элементов и адаптивные дизайны.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Работать с мультимедиа: Вы узнаете, как вставлять и управлять мультимедийными элементами, такими как изображения, аудио и видео, на веб-страницах с использованием HTML 5.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Создавать ссылки и навигацию: Вы научитесь создавать ссылки и меню навигации, чтобы пользователи могли легко перемещаться по вашим веб-страницам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Работать с формами: Вы изучите, как создавать и стилизовать формы на веб-страницах.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Отладке и инструментам разработчика: Вы ознакомитесь с инструментами разработчика, которые помогут вам отлаживать и проверять веб-страницы, а также исправлять ошибки.</a:t>
            </a:r>
            <a:endParaRPr lang="en-US" sz="18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45" y="327024"/>
            <a:ext cx="9360000" cy="530226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Компоновка элементов на странице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520D72-639C-477E-848D-0D48D011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4" y="1371600"/>
            <a:ext cx="3732213" cy="44330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F31A49-72CF-455E-93B4-FEFBE7E22DA9}"/>
              </a:ext>
            </a:extLst>
          </p:cNvPr>
          <p:cNvSpPr txBox="1"/>
          <p:nvPr/>
        </p:nvSpPr>
        <p:spPr>
          <a:xfrm>
            <a:off x="4412983" y="1608207"/>
            <a:ext cx="7119675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&lt;header&gt; 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-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шапка сайта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4342F-7920-4332-A189-F84B6F069C5A}"/>
              </a:ext>
            </a:extLst>
          </p:cNvPr>
          <p:cNvSpPr txBox="1"/>
          <p:nvPr/>
        </p:nvSpPr>
        <p:spPr>
          <a:xfrm>
            <a:off x="4412982" y="2133140"/>
            <a:ext cx="7119675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&lt;nav&gt; 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-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навигация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4AF94-9473-457B-A499-FC174A7A32A7}"/>
              </a:ext>
            </a:extLst>
          </p:cNvPr>
          <p:cNvSpPr txBox="1"/>
          <p:nvPr/>
        </p:nvSpPr>
        <p:spPr>
          <a:xfrm>
            <a:off x="4412979" y="3039803"/>
            <a:ext cx="7119675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&lt;section&gt; 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-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секция сайта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360E2-D209-49F3-941D-74C7810EDCC9}"/>
              </a:ext>
            </a:extLst>
          </p:cNvPr>
          <p:cNvSpPr txBox="1"/>
          <p:nvPr/>
        </p:nvSpPr>
        <p:spPr>
          <a:xfrm>
            <a:off x="4412980" y="3659841"/>
            <a:ext cx="7119675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&lt;article&gt; 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-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статья, раздел с самостоятельным контентом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3620F-F246-4FE1-BAFC-A62F10E72E7E}"/>
              </a:ext>
            </a:extLst>
          </p:cNvPr>
          <p:cNvSpPr txBox="1"/>
          <p:nvPr/>
        </p:nvSpPr>
        <p:spPr>
          <a:xfrm>
            <a:off x="4412978" y="4287611"/>
            <a:ext cx="7119675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&lt;aside&gt; 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-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дополнительная информация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4FBE2-E143-4A99-B235-8BC62A0D25F3}"/>
              </a:ext>
            </a:extLst>
          </p:cNvPr>
          <p:cNvSpPr txBox="1"/>
          <p:nvPr/>
        </p:nvSpPr>
        <p:spPr>
          <a:xfrm>
            <a:off x="4412980" y="5143201"/>
            <a:ext cx="7119675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&lt;footer&gt; 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-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подвал сайта</a:t>
            </a:r>
          </a:p>
        </p:txBody>
      </p:sp>
    </p:spTree>
    <p:extLst>
      <p:ext uri="{BB962C8B-B14F-4D97-AF65-F5344CB8AC3E}">
        <p14:creationId xmlns:p14="http://schemas.microsoft.com/office/powerpoint/2010/main" val="571002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Блочные и строчные элементы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4341C-7AE8-402C-A9E8-040D84456A9B}"/>
              </a:ext>
            </a:extLst>
          </p:cNvPr>
          <p:cNvSpPr txBox="1"/>
          <p:nvPr/>
        </p:nvSpPr>
        <p:spPr>
          <a:xfrm>
            <a:off x="457880" y="1156883"/>
            <a:ext cx="10260806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Каждый элемент на странице отображается как </a:t>
            </a:r>
            <a:r>
              <a:rPr lang="ru-RU" b="1" dirty="0">
                <a:solidFill>
                  <a:srgbClr val="323232"/>
                </a:solidFill>
                <a:latin typeface="Century Gothic" panose="020B0502020202020204" pitchFamily="34" charset="0"/>
              </a:rPr>
              <a:t>строчный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 или как </a:t>
            </a:r>
            <a:r>
              <a:rPr lang="ru-RU" b="1" dirty="0">
                <a:solidFill>
                  <a:srgbClr val="323232"/>
                </a:solidFill>
                <a:latin typeface="Century Gothic" panose="020B0502020202020204" pitchFamily="34" charset="0"/>
              </a:rPr>
              <a:t>блочный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2EBEB-936F-4E52-8E89-20A81E6FA5D3}"/>
              </a:ext>
            </a:extLst>
          </p:cNvPr>
          <p:cNvSpPr txBox="1"/>
          <p:nvPr/>
        </p:nvSpPr>
        <p:spPr>
          <a:xfrm>
            <a:off x="457880" y="1669192"/>
            <a:ext cx="10260806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solidFill>
                  <a:srgbClr val="323232"/>
                </a:solidFill>
                <a:latin typeface="Century Gothic" panose="020B0502020202020204" pitchFamily="34" charset="0"/>
              </a:rPr>
              <a:t>Блочные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элементы занимают всю доступную ширину окна браузера.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413CD-BF32-43F0-A91D-B1E9A11B8095}"/>
              </a:ext>
            </a:extLst>
          </p:cNvPr>
          <p:cNvSpPr txBox="1"/>
          <p:nvPr/>
        </p:nvSpPr>
        <p:spPr>
          <a:xfrm>
            <a:off x="457879" y="2181501"/>
            <a:ext cx="10260807" cy="646331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solidFill>
                  <a:srgbClr val="323232"/>
                </a:solidFill>
                <a:latin typeface="Century Gothic" panose="020B0502020202020204" pitchFamily="34" charset="0"/>
              </a:rPr>
              <a:t>Строчные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элементы занимают только ширину, необходимую для размещения содержимого элемента.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C2D62F6-83BD-4439-8EBA-BEB8C422F37D}"/>
              </a:ext>
            </a:extLst>
          </p:cNvPr>
          <p:cNvGrpSpPr/>
          <p:nvPr/>
        </p:nvGrpSpPr>
        <p:grpSpPr>
          <a:xfrm>
            <a:off x="457880" y="3049796"/>
            <a:ext cx="10260807" cy="1586500"/>
            <a:chOff x="728925" y="3209020"/>
            <a:chExt cx="10260807" cy="1586500"/>
          </a:xfrm>
        </p:grpSpPr>
        <p:sp>
          <p:nvSpPr>
            <p:cNvPr id="16" name="Скругленный прямоугольник 12">
              <a:extLst>
                <a:ext uri="{FF2B5EF4-FFF2-40B4-BE49-F238E27FC236}">
                  <a16:creationId xmlns:a16="http://schemas.microsoft.com/office/drawing/2014/main" id="{D126AEBB-1E2D-439E-B90D-A886D1CE537E}"/>
                </a:ext>
              </a:extLst>
            </p:cNvPr>
            <p:cNvSpPr/>
            <p:nvPr/>
          </p:nvSpPr>
          <p:spPr>
            <a:xfrm>
              <a:off x="728925" y="3209020"/>
              <a:ext cx="10260807" cy="1586500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Блок-схема: узел 16">
              <a:extLst>
                <a:ext uri="{FF2B5EF4-FFF2-40B4-BE49-F238E27FC236}">
                  <a16:creationId xmlns:a16="http://schemas.microsoft.com/office/drawing/2014/main" id="{42AECC77-6F53-4716-8DE1-7A1F34A71CC5}"/>
                </a:ext>
              </a:extLst>
            </p:cNvPr>
            <p:cNvSpPr/>
            <p:nvPr/>
          </p:nvSpPr>
          <p:spPr>
            <a:xfrm>
              <a:off x="853703" y="3361278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Блок-схема: узел 17">
              <a:extLst>
                <a:ext uri="{FF2B5EF4-FFF2-40B4-BE49-F238E27FC236}">
                  <a16:creationId xmlns:a16="http://schemas.microsoft.com/office/drawing/2014/main" id="{7A2F26AF-7C41-4406-9EC7-162039D4EA47}"/>
                </a:ext>
              </a:extLst>
            </p:cNvPr>
            <p:cNvSpPr/>
            <p:nvPr/>
          </p:nvSpPr>
          <p:spPr>
            <a:xfrm>
              <a:off x="1095882" y="3361278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Блок-схема: узел 18">
              <a:extLst>
                <a:ext uri="{FF2B5EF4-FFF2-40B4-BE49-F238E27FC236}">
                  <a16:creationId xmlns:a16="http://schemas.microsoft.com/office/drawing/2014/main" id="{C8A72C2E-26D5-4E86-AB64-B69E0AE3CF34}"/>
                </a:ext>
              </a:extLst>
            </p:cNvPr>
            <p:cNvSpPr/>
            <p:nvPr/>
          </p:nvSpPr>
          <p:spPr>
            <a:xfrm>
              <a:off x="1336400" y="3356284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2A2655-498D-4E7F-A0FD-A0251236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58" y="3433558"/>
            <a:ext cx="8827135" cy="110524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61B65FE-2BA9-4671-9872-70976385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19" y="4787330"/>
            <a:ext cx="10252367" cy="1470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7254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Основные строчные и блочные элементы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32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55C1F7-54FA-4924-A7DD-A07D8AB0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00" y="1513947"/>
            <a:ext cx="8439146" cy="44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7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Клиентские формы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33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A7D25E-3371-4162-8141-11C52470CD11}"/>
              </a:ext>
            </a:extLst>
          </p:cNvPr>
          <p:cNvGrpSpPr/>
          <p:nvPr/>
        </p:nvGrpSpPr>
        <p:grpSpPr>
          <a:xfrm>
            <a:off x="307709" y="2708428"/>
            <a:ext cx="10260807" cy="3784448"/>
            <a:chOff x="627325" y="1075419"/>
            <a:chExt cx="10260807" cy="3784448"/>
          </a:xfrm>
        </p:grpSpPr>
        <p:sp>
          <p:nvSpPr>
            <p:cNvPr id="13" name="Скругленный прямоугольник 5">
              <a:extLst>
                <a:ext uri="{FF2B5EF4-FFF2-40B4-BE49-F238E27FC236}">
                  <a16:creationId xmlns:a16="http://schemas.microsoft.com/office/drawing/2014/main" id="{36E7EF01-4C4A-4A9A-90D2-CA00ED9BF7C4}"/>
                </a:ext>
              </a:extLst>
            </p:cNvPr>
            <p:cNvSpPr/>
            <p:nvPr/>
          </p:nvSpPr>
          <p:spPr>
            <a:xfrm>
              <a:off x="627325" y="1075419"/>
              <a:ext cx="10260807" cy="3784448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Блок-схема: узел 13">
              <a:extLst>
                <a:ext uri="{FF2B5EF4-FFF2-40B4-BE49-F238E27FC236}">
                  <a16:creationId xmlns:a16="http://schemas.microsoft.com/office/drawing/2014/main" id="{5563F047-0BF8-4013-9BFD-09FABDCF2E71}"/>
                </a:ext>
              </a:extLst>
            </p:cNvPr>
            <p:cNvSpPr/>
            <p:nvPr/>
          </p:nvSpPr>
          <p:spPr>
            <a:xfrm>
              <a:off x="752103" y="1227677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Блок-схема: узел 14">
              <a:extLst>
                <a:ext uri="{FF2B5EF4-FFF2-40B4-BE49-F238E27FC236}">
                  <a16:creationId xmlns:a16="http://schemas.microsoft.com/office/drawing/2014/main" id="{59D1C274-F675-4804-82A4-F66C6C54839B}"/>
                </a:ext>
              </a:extLst>
            </p:cNvPr>
            <p:cNvSpPr/>
            <p:nvPr/>
          </p:nvSpPr>
          <p:spPr>
            <a:xfrm>
              <a:off x="994282" y="1227677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Блок-схема: узел 15">
              <a:extLst>
                <a:ext uri="{FF2B5EF4-FFF2-40B4-BE49-F238E27FC236}">
                  <a16:creationId xmlns:a16="http://schemas.microsoft.com/office/drawing/2014/main" id="{8BFBCB58-E054-4519-B992-AFE8E0A2B8B6}"/>
                </a:ext>
              </a:extLst>
            </p:cNvPr>
            <p:cNvSpPr/>
            <p:nvPr/>
          </p:nvSpPr>
          <p:spPr>
            <a:xfrm>
              <a:off x="1234800" y="1222683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BEBA93-EE0D-4E69-8E15-33F69189BA3F}"/>
              </a:ext>
            </a:extLst>
          </p:cNvPr>
          <p:cNvSpPr txBox="1"/>
          <p:nvPr/>
        </p:nvSpPr>
        <p:spPr>
          <a:xfrm>
            <a:off x="307708" y="1172173"/>
            <a:ext cx="10260807" cy="1286186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Тег </a:t>
            </a: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&lt;form&gt;&lt;/form&gt;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используется для получения информации от пользователя. </a:t>
            </a:r>
            <a:endParaRPr lang="en-US" dirty="0">
              <a:solidFill>
                <a:srgbClr val="32323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Может иметь множество вложенных элементов, обычно это поля для ввода различной информации и выбора каких-либо значений.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BEE5C6C-0B8D-479C-8093-34C43587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39" y="3142886"/>
            <a:ext cx="9791678" cy="32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22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Значения атрибута </a:t>
            </a:r>
            <a:r>
              <a:rPr lang="ru-RU" sz="3200" b="1" i="0" u="none" strike="noStrike" baseline="0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type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 тега </a:t>
            </a:r>
            <a:r>
              <a:rPr lang="ru-RU" sz="3200" b="1" i="0" u="none" strike="noStrike" baseline="0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input</a:t>
            </a:r>
            <a:endParaRPr lang="ru-RU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34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24C1A50-A43B-4986-BEBE-FE2B4BC1AA3D}"/>
              </a:ext>
            </a:extLst>
          </p:cNvPr>
          <p:cNvGrpSpPr/>
          <p:nvPr/>
        </p:nvGrpSpPr>
        <p:grpSpPr>
          <a:xfrm>
            <a:off x="457880" y="1218294"/>
            <a:ext cx="10260807" cy="5124244"/>
            <a:chOff x="652725" y="1081823"/>
            <a:chExt cx="10260807" cy="5124244"/>
          </a:xfrm>
        </p:grpSpPr>
        <p:sp>
          <p:nvSpPr>
            <p:cNvPr id="19" name="Скругленный прямоугольник 5">
              <a:extLst>
                <a:ext uri="{FF2B5EF4-FFF2-40B4-BE49-F238E27FC236}">
                  <a16:creationId xmlns:a16="http://schemas.microsoft.com/office/drawing/2014/main" id="{DF33712D-6206-43E4-B50F-FA861A411164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Блок-схема: узел 19">
              <a:extLst>
                <a:ext uri="{FF2B5EF4-FFF2-40B4-BE49-F238E27FC236}">
                  <a16:creationId xmlns:a16="http://schemas.microsoft.com/office/drawing/2014/main" id="{0F7EB0B5-343B-4FFC-861D-B9E665A320BD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Блок-схема: узел 20">
              <a:extLst>
                <a:ext uri="{FF2B5EF4-FFF2-40B4-BE49-F238E27FC236}">
                  <a16:creationId xmlns:a16="http://schemas.microsoft.com/office/drawing/2014/main" id="{35948D7C-BC27-428E-8A4E-BBBEE7CAEAE9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Блок-схема: узел 21">
              <a:extLst>
                <a:ext uri="{FF2B5EF4-FFF2-40B4-BE49-F238E27FC236}">
                  <a16:creationId xmlns:a16="http://schemas.microsoft.com/office/drawing/2014/main" id="{2629F6DB-5291-47EA-8FAA-D033C3AA58CD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9B3476-8386-4D0E-B3FE-9D36BFF24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58" y="2046376"/>
            <a:ext cx="98298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58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94" y="337328"/>
            <a:ext cx="9819005" cy="634734"/>
          </a:xfrm>
        </p:spPr>
        <p:txBody>
          <a:bodyPr>
            <a:normAutofit fontScale="90000"/>
          </a:bodyPr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Наиболее распространенные атрибуты тега </a:t>
            </a:r>
            <a:r>
              <a:rPr lang="ru-RU" sz="3200" b="1" i="0" u="none" strike="noStrike" baseline="0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input</a:t>
            </a:r>
            <a:endParaRPr lang="ru-RU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35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24C1A50-A43B-4986-BEBE-FE2B4BC1AA3D}"/>
              </a:ext>
            </a:extLst>
          </p:cNvPr>
          <p:cNvGrpSpPr/>
          <p:nvPr/>
        </p:nvGrpSpPr>
        <p:grpSpPr>
          <a:xfrm>
            <a:off x="457880" y="1218294"/>
            <a:ext cx="10260807" cy="5124244"/>
            <a:chOff x="652725" y="1081823"/>
            <a:chExt cx="10260807" cy="5124244"/>
          </a:xfrm>
        </p:grpSpPr>
        <p:sp>
          <p:nvSpPr>
            <p:cNvPr id="19" name="Скругленный прямоугольник 5">
              <a:extLst>
                <a:ext uri="{FF2B5EF4-FFF2-40B4-BE49-F238E27FC236}">
                  <a16:creationId xmlns:a16="http://schemas.microsoft.com/office/drawing/2014/main" id="{DF33712D-6206-43E4-B50F-FA861A411164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21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Блок-схема: узел 19">
              <a:extLst>
                <a:ext uri="{FF2B5EF4-FFF2-40B4-BE49-F238E27FC236}">
                  <a16:creationId xmlns:a16="http://schemas.microsoft.com/office/drawing/2014/main" id="{0F7EB0B5-343B-4FFC-861D-B9E665A320BD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Блок-схема: узел 20">
              <a:extLst>
                <a:ext uri="{FF2B5EF4-FFF2-40B4-BE49-F238E27FC236}">
                  <a16:creationId xmlns:a16="http://schemas.microsoft.com/office/drawing/2014/main" id="{35948D7C-BC27-428E-8A4E-BBBEE7CAEAE9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Блок-схема: узел 21">
              <a:extLst>
                <a:ext uri="{FF2B5EF4-FFF2-40B4-BE49-F238E27FC236}">
                  <a16:creationId xmlns:a16="http://schemas.microsoft.com/office/drawing/2014/main" id="{2629F6DB-5291-47EA-8FAA-D033C3AA58CD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B9943A-9F7D-41F1-8A53-6EC3BAD6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58" y="1818790"/>
            <a:ext cx="5832036" cy="4209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35C33E-D4AD-4252-AE58-A39C1EB5EECA}"/>
              </a:ext>
            </a:extLst>
          </p:cNvPr>
          <p:cNvSpPr txBox="1"/>
          <p:nvPr/>
        </p:nvSpPr>
        <p:spPr>
          <a:xfrm>
            <a:off x="5128172" y="2453579"/>
            <a:ext cx="407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Тип поля ввода, тут текст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EBF7B9-CA13-4314-A5CE-AD2346B75E68}"/>
              </a:ext>
            </a:extLst>
          </p:cNvPr>
          <p:cNvSpPr txBox="1"/>
          <p:nvPr/>
        </p:nvSpPr>
        <p:spPr>
          <a:xfrm>
            <a:off x="5128172" y="2793497"/>
            <a:ext cx="407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Идентификатор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2F28A9-13B9-4404-96FB-7B91E0A44C2F}"/>
              </a:ext>
            </a:extLst>
          </p:cNvPr>
          <p:cNvSpPr txBox="1"/>
          <p:nvPr/>
        </p:nvSpPr>
        <p:spPr>
          <a:xfrm>
            <a:off x="5128172" y="3132051"/>
            <a:ext cx="407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Наименование поля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2431B-622D-41FF-9935-EFB0F4B024C2}"/>
              </a:ext>
            </a:extLst>
          </p:cNvPr>
          <p:cNvSpPr txBox="1"/>
          <p:nvPr/>
        </p:nvSpPr>
        <p:spPr>
          <a:xfrm>
            <a:off x="5128172" y="3488200"/>
            <a:ext cx="407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Размер поля (ширина)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6CC15F-3A72-431A-BA16-660A3101104B}"/>
              </a:ext>
            </a:extLst>
          </p:cNvPr>
          <p:cNvSpPr txBox="1"/>
          <p:nvPr/>
        </p:nvSpPr>
        <p:spPr>
          <a:xfrm>
            <a:off x="5128171" y="3871320"/>
            <a:ext cx="4824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Максимальная длина вводимого значения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567372-FECA-45C2-93DD-91433B93FA73}"/>
              </a:ext>
            </a:extLst>
          </p:cNvPr>
          <p:cNvSpPr txBox="1"/>
          <p:nvPr/>
        </p:nvSpPr>
        <p:spPr>
          <a:xfrm>
            <a:off x="5128172" y="4621207"/>
            <a:ext cx="407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Поставить курсор в поле при загрузке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FFA664-018C-4665-BE30-1F893A3E1BCD}"/>
              </a:ext>
            </a:extLst>
          </p:cNvPr>
          <p:cNvSpPr txBox="1"/>
          <p:nvPr/>
        </p:nvSpPr>
        <p:spPr>
          <a:xfrm>
            <a:off x="5128171" y="4968958"/>
            <a:ext cx="4934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Сделать поле обязательным для заполнения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D5038F-27D0-4C47-9AD5-EEBB1B626868}"/>
              </a:ext>
            </a:extLst>
          </p:cNvPr>
          <p:cNvSpPr txBox="1"/>
          <p:nvPr/>
        </p:nvSpPr>
        <p:spPr>
          <a:xfrm>
            <a:off x="6465771" y="4272035"/>
            <a:ext cx="407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Подсказка, что нужно ввести</a:t>
            </a:r>
          </a:p>
        </p:txBody>
      </p:sp>
    </p:spTree>
    <p:extLst>
      <p:ext uri="{BB962C8B-B14F-4D97-AF65-F5344CB8AC3E}">
        <p14:creationId xmlns:p14="http://schemas.microsoft.com/office/powerpoint/2010/main" val="290604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2122799"/>
            <a:ext cx="10662037" cy="66999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1 . Введение в HTML 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BE3AA3-CBB4-4949-A40B-02965B808D25}"/>
              </a:ext>
            </a:extLst>
          </p:cNvPr>
          <p:cNvSpPr txBox="1">
            <a:spLocks/>
          </p:cNvSpPr>
          <p:nvPr/>
        </p:nvSpPr>
        <p:spPr>
          <a:xfrm>
            <a:off x="618411" y="2875274"/>
            <a:ext cx="10662037" cy="669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2 . Структура страницы </a:t>
            </a:r>
            <a:endParaRPr lang="ru-RU" sz="4000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4F25ACA-1D7A-456C-80E1-080D20F82E28}"/>
              </a:ext>
            </a:extLst>
          </p:cNvPr>
          <p:cNvSpPr txBox="1">
            <a:spLocks/>
          </p:cNvSpPr>
          <p:nvPr/>
        </p:nvSpPr>
        <p:spPr>
          <a:xfrm>
            <a:off x="618411" y="3627749"/>
            <a:ext cx="10662037" cy="669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3 . Создание гиперссылок 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модуле 1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4846" y="2124632"/>
            <a:ext cx="10142308" cy="349511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Определение HTML и его роль в создании веб-страниц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Основные понятия Всемирной паутины: веб-страницы, веб-серверы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Разметка текста с использованием HTML-элементов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Атрибуты HTML-элементов и специальные символы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Синтаксис и семантика 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HTML-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элементов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Использование </a:t>
            </a:r>
            <a:r>
              <a:rPr lang="en-US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Visual Studio Code</a:t>
            </a:r>
            <a:endParaRPr lang="ru-RU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модуле 2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4846" y="2105582"/>
            <a:ext cx="10142308" cy="176156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Различие между элементами форматирования текста и структурными элементами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Разметка страницы и проверка на валидность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Исправление ошибок на странице</a:t>
            </a:r>
          </a:p>
        </p:txBody>
      </p:sp>
    </p:spTree>
    <p:extLst>
      <p:ext uri="{BB962C8B-B14F-4D97-AF65-F5344CB8AC3E}">
        <p14:creationId xmlns:p14="http://schemas.microsoft.com/office/powerpoint/2010/main" val="272205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модуле 3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4846" y="2115107"/>
            <a:ext cx="10142308" cy="155201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Понятие гиперссылки и вставка элементов гиперссылок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Различия в записи гиперссылок и использование атрибутов.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Создание разметки для меню сайта</a:t>
            </a:r>
          </a:p>
        </p:txBody>
      </p:sp>
    </p:spTree>
    <p:extLst>
      <p:ext uri="{BB962C8B-B14F-4D97-AF65-F5344CB8AC3E}">
        <p14:creationId xmlns:p14="http://schemas.microsoft.com/office/powerpoint/2010/main" val="344935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FRONT-END vs BACK-END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2A6F3A-2220-4E02-8B2C-69A387FA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858"/>
            <a:ext cx="10067111" cy="49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4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Взаимодействие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FRONT-END 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технологий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5094EE-B824-4B6E-A6CD-5CC83674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45" y="1409699"/>
            <a:ext cx="940879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579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</TotalTime>
  <Words>903</Words>
  <Application>Microsoft Office PowerPoint</Application>
  <PresentationFormat>Широкоэкранный</PresentationFormat>
  <Paragraphs>175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4" baseType="lpstr">
      <vt:lpstr>Open Sans</vt:lpstr>
      <vt:lpstr>Arial</vt:lpstr>
      <vt:lpstr>Century Gothic</vt:lpstr>
      <vt:lpstr>Calibri</vt:lpstr>
      <vt:lpstr>Wingdings 3</vt:lpstr>
      <vt:lpstr>Tahoma</vt:lpstr>
      <vt:lpstr>Тема Office</vt:lpstr>
      <vt:lpstr>О преподавателе</vt:lpstr>
      <vt:lpstr>Описание курса</vt:lpstr>
      <vt:lpstr>В рамках курса мы научимся:</vt:lpstr>
      <vt:lpstr>Модуль 1 . Введение в HTML </vt:lpstr>
      <vt:lpstr>В модуле 1 мы рассмотрим:</vt:lpstr>
      <vt:lpstr>В модуле 2 мы рассмотрим:</vt:lpstr>
      <vt:lpstr>В модуле 3 мы рассмотрим:</vt:lpstr>
      <vt:lpstr>FRONT-END vs BACK-END</vt:lpstr>
      <vt:lpstr>Взаимодействие FRONT-END технологий</vt:lpstr>
      <vt:lpstr>Введение в HTML</vt:lpstr>
      <vt:lpstr>Что такое HTML ?</vt:lpstr>
      <vt:lpstr>Анатомия HTML элементов</vt:lpstr>
      <vt:lpstr>Базовая структура HTML документа</vt:lpstr>
      <vt:lpstr>Заголовки в HTML</vt:lpstr>
      <vt:lpstr>Параграфы в HTML</vt:lpstr>
      <vt:lpstr>Никогда не забывайте закрывающий тег</vt:lpstr>
      <vt:lpstr>HTML теги могут иметь атрибуты </vt:lpstr>
      <vt:lpstr>Одиночные теги кодировка и изображение</vt:lpstr>
      <vt:lpstr>Стили элемента в атрибутах</vt:lpstr>
      <vt:lpstr>Стили элемента в атрибутах</vt:lpstr>
      <vt:lpstr>Комментирование в HTML</vt:lpstr>
      <vt:lpstr>Ссылки в HTML</vt:lpstr>
      <vt:lpstr>Ссылки, примеры</vt:lpstr>
      <vt:lpstr>Изображения в HTML</vt:lpstr>
      <vt:lpstr>Изображения в HTML</vt:lpstr>
      <vt:lpstr>Ненумерованный список в HTML</vt:lpstr>
      <vt:lpstr>Нумерованный список в HTML</vt:lpstr>
      <vt:lpstr>DIV – блоки в HTML</vt:lpstr>
      <vt:lpstr>Классы и идентификаторы в HTML</vt:lpstr>
      <vt:lpstr>Компоновка элементов на странице</vt:lpstr>
      <vt:lpstr>Блочные и строчные элементы</vt:lpstr>
      <vt:lpstr>Основные строчные и блочные элементы</vt:lpstr>
      <vt:lpstr>Клиентские формы в HTML</vt:lpstr>
      <vt:lpstr>Значения атрибута type тега input</vt:lpstr>
      <vt:lpstr>Наиболее распространенные атрибуты тега input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223</cp:revision>
  <dcterms:created xsi:type="dcterms:W3CDTF">2023-04-14T11:23:01Z</dcterms:created>
  <dcterms:modified xsi:type="dcterms:W3CDTF">2024-05-25T19:48:27Z</dcterms:modified>
</cp:coreProperties>
</file>